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4"/>
  </p:notesMasterIdLst>
  <p:sldIdLst>
    <p:sldId id="301" r:id="rId2"/>
    <p:sldId id="265" r:id="rId3"/>
    <p:sldId id="417" r:id="rId4"/>
    <p:sldId id="585" r:id="rId5"/>
    <p:sldId id="586" r:id="rId6"/>
    <p:sldId id="587" r:id="rId7"/>
    <p:sldId id="588" r:id="rId8"/>
    <p:sldId id="622" r:id="rId9"/>
    <p:sldId id="589" r:id="rId10"/>
    <p:sldId id="590" r:id="rId11"/>
    <p:sldId id="615" r:id="rId12"/>
    <p:sldId id="616" r:id="rId13"/>
    <p:sldId id="619" r:id="rId14"/>
    <p:sldId id="617" r:id="rId15"/>
    <p:sldId id="620" r:id="rId16"/>
    <p:sldId id="623" r:id="rId17"/>
    <p:sldId id="591" r:id="rId18"/>
    <p:sldId id="592" r:id="rId19"/>
    <p:sldId id="624" r:id="rId20"/>
    <p:sldId id="593" r:id="rId21"/>
    <p:sldId id="596" r:id="rId22"/>
    <p:sldId id="594" r:id="rId23"/>
    <p:sldId id="578" r:id="rId24"/>
    <p:sldId id="595" r:id="rId25"/>
    <p:sldId id="598" r:id="rId26"/>
    <p:sldId id="599" r:id="rId27"/>
    <p:sldId id="621" r:id="rId28"/>
    <p:sldId id="601" r:id="rId29"/>
    <p:sldId id="600" r:id="rId30"/>
    <p:sldId id="602" r:id="rId31"/>
    <p:sldId id="603" r:id="rId32"/>
    <p:sldId id="604" r:id="rId33"/>
    <p:sldId id="614" r:id="rId34"/>
    <p:sldId id="605" r:id="rId35"/>
    <p:sldId id="606" r:id="rId36"/>
    <p:sldId id="607" r:id="rId37"/>
    <p:sldId id="608" r:id="rId38"/>
    <p:sldId id="610" r:id="rId39"/>
    <p:sldId id="609" r:id="rId40"/>
    <p:sldId id="612" r:id="rId41"/>
    <p:sldId id="611" r:id="rId42"/>
    <p:sldId id="613" r:id="rId43"/>
  </p:sldIdLst>
  <p:sldSz cx="12192000" cy="6858000"/>
  <p:notesSz cx="6858000" cy="9144000"/>
  <p:embeddedFontLst>
    <p:embeddedFont>
      <p:font typeface="Cambria Math" panose="02040503050406030204" pitchFamily="18" charset="0"/>
      <p:regular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Light" panose="020F0302020204030204" pitchFamily="34" charset="0"/>
      <p:regular r:id="rId50"/>
      <p:bold r:id="rId51"/>
      <p:italic r:id="rId52"/>
      <p:boldItalic r:id="rId53"/>
    </p:embeddedFont>
    <p:embeddedFont>
      <p:font typeface="Roboto" panose="02000000000000000000" pitchFamily="2" charset="0"/>
      <p:regular r:id="rId54"/>
      <p:bold r:id="rId55"/>
      <p:italic r:id="rId56"/>
      <p:boldItalic r:id="rId57"/>
    </p:embeddedFont>
    <p:embeddedFont>
      <p:font typeface="Roboto Slab" pitchFamily="2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845"/>
    <p:restoredTop sz="96327"/>
  </p:normalViewPr>
  <p:slideViewPr>
    <p:cSldViewPr snapToGrid="0">
      <p:cViewPr varScale="1">
        <p:scale>
          <a:sx n="65" d="100"/>
          <a:sy n="65" d="100"/>
        </p:scale>
        <p:origin x="216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customschemas.google.com/relationships/presentationmetadata" Target="meta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31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0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84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7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91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44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1A970C2-507F-D231-14D8-36BECA99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72873AF-9FD0-8F2E-E1B3-007B6D751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BFB7FFF-923F-F83D-4F0E-48B4B34E1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62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40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84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C6C4AA7-2BEA-5254-559F-318297DF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E1B82A5-E744-D9BD-0425-261AC2BAB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546293C-78AA-5401-1212-B97380A3E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48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800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54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354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69097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2462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458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474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730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4570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370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3775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2712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4363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206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034205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569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967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6763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832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32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304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11237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1423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22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00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0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71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9647994-7341-56E3-C01A-A2DBE9421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0214BCD-B504-93A6-FA21-ECB570275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9A87E75-03EB-D94C-8DFA-A999B0B9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780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07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0.png"/><Relationship Id="rId7" Type="http://schemas.openxmlformats.org/officeDocument/2006/relationships/image" Target="../media/image2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1.png"/><Relationship Id="rId10" Type="http://schemas.openxmlformats.org/officeDocument/2006/relationships/image" Target="../media/image29.png"/><Relationship Id="rId4" Type="http://schemas.openxmlformats.org/officeDocument/2006/relationships/image" Target="../media/image241.png"/><Relationship Id="rId9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3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0.png"/><Relationship Id="rId7" Type="http://schemas.openxmlformats.org/officeDocument/2006/relationships/image" Target="../media/image32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7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6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7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Used to better understand sequential data</a:t>
            </a:r>
            <a:endParaRPr lang="en-US" dirty="0"/>
          </a:p>
        </p:txBody>
      </p:sp>
      <p:pic>
        <p:nvPicPr>
          <p:cNvPr id="3" name="Picture 2" descr="Recurrent Neural Network (RNN) Tutorial: Types and Examples [Updated] |  Simplilearn">
            <a:extLst>
              <a:ext uri="{FF2B5EF4-FFF2-40B4-BE49-F238E27FC236}">
                <a16:creationId xmlns:a16="http://schemas.microsoft.com/office/drawing/2014/main" id="{9A972AB5-4F46-B723-DE09-F6FA3C5646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496000"/>
            <a:ext cx="8626751" cy="33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4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1026" name="Picture 2" descr="Natural Language Processing (NLP) [A Complete Guide]">
            <a:extLst>
              <a:ext uri="{FF2B5EF4-FFF2-40B4-BE49-F238E27FC236}">
                <a16:creationId xmlns:a16="http://schemas.microsoft.com/office/drawing/2014/main" id="{B07C341F-A637-4E6A-82D5-591677F0F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 b="7987"/>
          <a:stretch/>
        </p:blipFill>
        <p:spPr bwMode="auto">
          <a:xfrm>
            <a:off x="340155" y="2600369"/>
            <a:ext cx="8600525" cy="38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2050" name="Picture 2" descr="Why Autoencoders are so Effective? — Saber HQ">
            <a:extLst>
              <a:ext uri="{FF2B5EF4-FFF2-40B4-BE49-F238E27FC236}">
                <a16:creationId xmlns:a16="http://schemas.microsoft.com/office/drawing/2014/main" id="{15782F43-C941-47A5-9BED-5633E78CF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6"/>
          <a:stretch/>
        </p:blipFill>
        <p:spPr bwMode="auto">
          <a:xfrm>
            <a:off x="1070517" y="2626516"/>
            <a:ext cx="6304156" cy="3105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9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4098" name="Picture 2" descr="Image Denoising Using Autoencoders in Deep Learning">
            <a:extLst>
              <a:ext uri="{FF2B5EF4-FFF2-40B4-BE49-F238E27FC236}">
                <a16:creationId xmlns:a16="http://schemas.microsoft.com/office/drawing/2014/main" id="{0E77D6EC-A4EE-44E6-81DD-D1A7F320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0" y="2333857"/>
            <a:ext cx="7950819" cy="4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3074" name="Picture 2" descr="A Short Introduction to Generative Adversarial Networks - Thalles' blog">
            <a:extLst>
              <a:ext uri="{FF2B5EF4-FFF2-40B4-BE49-F238E27FC236}">
                <a16:creationId xmlns:a16="http://schemas.microsoft.com/office/drawing/2014/main" id="{5643D218-2FD1-448F-8905-BF14E60A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63" y="2459658"/>
            <a:ext cx="8697952" cy="37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5122" name="Picture 2" descr="Generative Adversarial Networks (GAN's) &amp; Human Creativity | by Rich Keough  | Becoming Human: Artificial Intelligence Magazine">
            <a:extLst>
              <a:ext uri="{FF2B5EF4-FFF2-40B4-BE49-F238E27FC236}">
                <a16:creationId xmlns:a16="http://schemas.microsoft.com/office/drawing/2014/main" id="{A287C3F9-1B98-4DEF-9773-2392BC9F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32" y="2501364"/>
            <a:ext cx="5659470" cy="3770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5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58E0071-F087-0C7C-2BC1-C0AF1115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AF03FAE-C576-0F40-6FE9-71620175D9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Multi-Attention NNs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A9D3296C-5FD3-FBC5-EE0D-31B3D906B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Parallel attention mechanisms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Designed to focus on diverse aspects of input data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Captures varied dependencies or relationships within data</a:t>
            </a:r>
            <a:endParaRPr lang="en-US" dirty="0"/>
          </a:p>
        </p:txBody>
      </p:sp>
      <p:pic>
        <p:nvPicPr>
          <p:cNvPr id="1026" name="Picture 2" descr="Combined ResNet Attention Multi-Head Net (CRAMNet): A Novel Approach to  Fault Diagnosis of Rolling Bearings Using Acoustic Radiation Signals and  Advanced Deep Learning Techniques">
            <a:extLst>
              <a:ext uri="{FF2B5EF4-FFF2-40B4-BE49-F238E27FC236}">
                <a16:creationId xmlns:a16="http://schemas.microsoft.com/office/drawing/2014/main" id="{902B890C-9100-6330-3E7E-A69E7D8B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247168"/>
            <a:ext cx="7189798" cy="32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5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r>
              <a:rPr lang="en-US" dirty="0"/>
              <a:t> (MLPs)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Fundamental building block of NNs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Inspired by a biological neuron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Composed by a summation function and an activation function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F0A55-D5D7-5728-E355-F7620B8B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72"/>
          <a:stretch/>
        </p:blipFill>
        <p:spPr>
          <a:xfrm>
            <a:off x="639417" y="3368333"/>
            <a:ext cx="6755296" cy="29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DEBE920-D473-957A-FEE5-24CAF0D6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F6D5CCB-131F-654C-C2AB-9603545B7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Input Layer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25FF7714-5405-DB12-64C3-E6AC43EBE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Units (neurons) are the predictors (variables)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7D963FB0-E1F1-400A-684E-0C99136F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911330"/>
            <a:ext cx="5039360" cy="37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0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Regression: 1 is needed for the output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Binary Classification: 1 (dummy-encoding), 2 (one-hot encoding)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Multi-Class: # of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0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Example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2" descr="An Introduction to Deep Learning and Neural Networks - insideBIGDATA">
            <a:extLst>
              <a:ext uri="{FF2B5EF4-FFF2-40B4-BE49-F238E27FC236}">
                <a16:creationId xmlns:a16="http://schemas.microsoft.com/office/drawing/2014/main" id="{E2C9B2C8-C734-D9B7-4900-2A148413D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b="14972"/>
          <a:stretch/>
        </p:blipFill>
        <p:spPr bwMode="auto">
          <a:xfrm>
            <a:off x="1066800" y="2204982"/>
            <a:ext cx="7833360" cy="35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8A419-DAB1-A49D-E668-727C4B12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52" y="3429000"/>
            <a:ext cx="1152082" cy="1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Hidden Layers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layers and neurons are hyperparameters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More neurons can learn more complex data (overfitting possible)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05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002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(units)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 each neuron we have inputs and outputs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Inputs come from previous neurons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Outputs are the results of inner calculations within the neurons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3559"/>
            <a:ext cx="4517482" cy="2404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8314C-8A52-4FFB-1FEC-32CF8457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8" b="24808"/>
          <a:stretch/>
        </p:blipFill>
        <p:spPr>
          <a:xfrm rot="10800000">
            <a:off x="5862523" y="3314552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601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Each neuron performs two functions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rgbClr val="C00000"/>
                    </a:solidFill>
                  </a:rPr>
                  <a:t>Summation</a:t>
                </a:r>
                <a:r>
                  <a:rPr lang="en-US" dirty="0">
                    <a:solidFill>
                      <a:srgbClr val="C00000"/>
                    </a:solidFill>
                  </a:rPr>
                  <a:t>: sum of inputs (signals) from previous neurons + a bias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rgbClr val="C00000"/>
                    </a:solidFill>
                  </a:rPr>
                  <a:t>Activation</a:t>
                </a:r>
                <a:r>
                  <a:rPr lang="en-US" dirty="0">
                    <a:solidFill>
                      <a:srgbClr val="C00000"/>
                    </a:solidFill>
                  </a:rPr>
                  <a:t>: 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of the summation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" y="3143559"/>
            <a:ext cx="5178876" cy="2756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C9A602-2DBB-57AE-CD5C-E09137E6A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28" b="24808"/>
          <a:stretch/>
        </p:blipFill>
        <p:spPr>
          <a:xfrm rot="10800000">
            <a:off x="5862523" y="3532265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3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of the input signals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sum function aims to aggregate all the signals received.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signals pass through axons (weights) that transform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A bias weight is also used to reduce or amplify the signals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731A03-89D6-1837-3A00-E5025D73C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660294"/>
            <a:ext cx="4862544" cy="9934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96188-D3FD-4858-9431-D8C05BEA60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274090"/>
            <a:ext cx="4957857" cy="261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02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of the input signals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27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The sum function aims to aggregate all the signals received.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The signals pass through axons (weights) that transform them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A bias weight is also used to reduce or amplify the signals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36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79" y="3018776"/>
            <a:ext cx="5178876" cy="27564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EC07B-518B-467B-9102-5A86A1B2C807}"/>
                  </a:ext>
                </a:extLst>
              </p:cNvPr>
              <p:cNvSpPr txBox="1"/>
              <p:nvPr/>
            </p:nvSpPr>
            <p:spPr>
              <a:xfrm>
                <a:off x="6524231" y="3629722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4CEC07B-518B-467B-9102-5A86A1B2C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31" y="3629722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569" r="-583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7A1ED-88EF-4236-9AB8-2DE56B3B0B11}"/>
                  </a:ext>
                </a:extLst>
              </p:cNvPr>
              <p:cNvSpPr txBox="1"/>
              <p:nvPr/>
            </p:nvSpPr>
            <p:spPr>
              <a:xfrm>
                <a:off x="6536541" y="393749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67A1ED-88EF-4236-9AB8-2DE56B3B0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41" y="393749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485" r="-396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3D327-EDE9-49B7-BB4E-0B9DBEAE510C}"/>
                  </a:ext>
                </a:extLst>
              </p:cNvPr>
              <p:cNvSpPr txBox="1"/>
              <p:nvPr/>
            </p:nvSpPr>
            <p:spPr>
              <a:xfrm>
                <a:off x="6536541" y="42431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1D3D327-EDE9-49B7-BB4E-0B9DBEAE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541" y="42431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F7D67E-4D17-478F-81C2-071463E1B8C1}"/>
                  </a:ext>
                </a:extLst>
              </p:cNvPr>
              <p:cNvSpPr txBox="1"/>
              <p:nvPr/>
            </p:nvSpPr>
            <p:spPr>
              <a:xfrm>
                <a:off x="6524231" y="5215686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F7D67E-4D17-478F-81C2-071463E1B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231" y="5215686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732349-483D-4FD4-BB61-3C283AF6FFF6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679903" y="4727449"/>
            <a:ext cx="2844328" cy="64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694482-8A4E-45CA-81DC-AF20C98F3D6C}"/>
                  </a:ext>
                </a:extLst>
              </p:cNvPr>
              <p:cNvSpPr txBox="1"/>
              <p:nvPr/>
            </p:nvSpPr>
            <p:spPr>
              <a:xfrm>
                <a:off x="6518780" y="5607664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0694482-8A4E-45CA-81DC-AF20C98F3D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780" y="5607664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6276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E014DB7F-B143-70A8-8CB3-F2258AED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21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02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DC1C08-9F54-A022-15AC-699AD4FFC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2" t="-1206" r="54167" b="67893"/>
          <a:stretch/>
        </p:blipFill>
        <p:spPr bwMode="auto">
          <a:xfrm>
            <a:off x="6606537" y="3350254"/>
            <a:ext cx="4246955" cy="13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ACAF887-6007-EA77-0C6F-CA3F469472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" y="2613674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flexible family of models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basis of deep learning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inspired by biological neurons.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F96C6-ECCA-91D4-4C16-B0A523A62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 b="24808"/>
          <a:stretch/>
        </p:blipFill>
        <p:spPr>
          <a:xfrm>
            <a:off x="1094580" y="3429000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29" r="55953"/>
          <a:stretch/>
        </p:blipFill>
        <p:spPr bwMode="auto">
          <a:xfrm>
            <a:off x="6716485" y="3461625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D779C43-FBF3-8FF1-DE8F-B5DA99B68A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07" y="2603088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2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29425" r="53589" b="34204"/>
          <a:stretch/>
        </p:blipFill>
        <p:spPr bwMode="auto">
          <a:xfrm>
            <a:off x="6976874" y="3233061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54B65-C8CA-4356-AE59-F0B8E62D4048}"/>
              </a:ext>
            </a:extLst>
          </p:cNvPr>
          <p:cNvSpPr txBox="1"/>
          <p:nvPr/>
        </p:nvSpPr>
        <p:spPr>
          <a:xfrm>
            <a:off x="5636941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F6B5-8FD3-4CDA-8524-B171508E9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122" y="4291299"/>
            <a:ext cx="1911377" cy="841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7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8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9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9B783AE-E09F-FD22-76A8-0D5E752557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" y="2613674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7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D98BB-CB97-34B0-C18F-5BDA96D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97177"/>
            <a:ext cx="5946607" cy="313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/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= (-0.3 + 0.05*0.2 +0.01*0.9)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blipFill>
                <a:blip r:embed="rId5"/>
                <a:stretch>
                  <a:fillRect l="-2287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/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−0.2809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blipFill>
                <a:blip r:embed="rId6"/>
                <a:stretch>
                  <a:fillRect l="-228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/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−(−0.2809)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blipFill>
                <a:blip r:embed="rId7"/>
                <a:stretch>
                  <a:fillRect l="-1663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/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blipFill>
                <a:blip r:embed="rId8"/>
                <a:stretch>
                  <a:fillRect l="-166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93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Hyperparameter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Activation function: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logistic, tanh, identity 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 descr="Neural Networks – Introduction to Machine Learning">
            <a:extLst>
              <a:ext uri="{FF2B5EF4-FFF2-40B4-BE49-F238E27FC236}">
                <a16:creationId xmlns:a16="http://schemas.microsoft.com/office/drawing/2014/main" id="{BE470F56-CEB0-6B7F-2DD1-7882079A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44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777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units (input layer) * units (hidden 1) + (units hidden 1* units output)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 2*6 + 6*1 = 18 weights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37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units (hidden 1) + units output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 6 + 1 = 7 biases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540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Number of Weights + Number of Biases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 25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44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more parameters estimated, the more data needed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Overfitting happens when too few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r>
              <a:rPr lang="en-US" dirty="0">
                <a:solidFill>
                  <a:srgbClr val="C00000"/>
                </a:solidFill>
              </a:rPr>
              <a:t> estimate many 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0728" y="58079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(2*3 + 3*2) + 3 + 2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17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D7D24-853F-03DD-2CD9-CDCA4EA0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5"/>
          <a:stretch/>
        </p:blipFill>
        <p:spPr>
          <a:xfrm>
            <a:off x="896869" y="2973482"/>
            <a:ext cx="5591016" cy="23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4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A3168-33FF-9310-5C7C-2C733A23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043938"/>
            <a:ext cx="7604149" cy="35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9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 to estimate update given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0" name="Picture 4" descr="Introduction to Neural Networks — Part 2 | by Harsha Bommana | Deep  Learning Demystified | Medium">
            <a:extLst>
              <a:ext uri="{FF2B5EF4-FFF2-40B4-BE49-F238E27FC236}">
                <a16:creationId xmlns:a16="http://schemas.microsoft.com/office/drawing/2014/main" id="{89E37506-8457-B746-F4BF-864CFE8E4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26567" b="10276"/>
          <a:stretch/>
        </p:blipFill>
        <p:spPr bwMode="auto">
          <a:xfrm>
            <a:off x="1005727" y="2816565"/>
            <a:ext cx="7175655" cy="36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7527E-35E7-AFAE-ED78-6C91D224A384}"/>
              </a:ext>
            </a:extLst>
          </p:cNvPr>
          <p:cNvSpPr txBox="1"/>
          <p:nvPr/>
        </p:nvSpPr>
        <p:spPr>
          <a:xfrm>
            <a:off x="1005727" y="6338986"/>
            <a:ext cx="9056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medium.com</a:t>
            </a:r>
            <a:r>
              <a:rPr lang="en-US" dirty="0"/>
              <a:t>/deep-learning-demystified/introduction-to-neural-networks-part-2-c261a99f4138</a:t>
            </a:r>
          </a:p>
        </p:txBody>
      </p:sp>
    </p:spTree>
    <p:extLst>
      <p:ext uri="{BB962C8B-B14F-4D97-AF65-F5344CB8AC3E}">
        <p14:creationId xmlns:p14="http://schemas.microsoft.com/office/powerpoint/2010/main" val="977554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2" name="Picture 6" descr="Gradient Descent Optimization &amp;amp; Challenges - PRIMO.ai">
            <a:extLst>
              <a:ext uri="{FF2B5EF4-FFF2-40B4-BE49-F238E27FC236}">
                <a16:creationId xmlns:a16="http://schemas.microsoft.com/office/drawing/2014/main" id="{9FE908BD-5B15-5258-52CE-59CAE30C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99" y="2968697"/>
            <a:ext cx="6995886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FA5FB8-9C5F-2097-7BD6-E9B97F49323C}"/>
              </a:ext>
            </a:extLst>
          </p:cNvPr>
          <p:cNvCxnSpPr/>
          <p:nvPr/>
        </p:nvCxnSpPr>
        <p:spPr>
          <a:xfrm flipV="1">
            <a:off x="940415" y="2925155"/>
            <a:ext cx="0" cy="352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212263-CC13-40C9-4B19-386EFFC63928}"/>
              </a:ext>
            </a:extLst>
          </p:cNvPr>
          <p:cNvCxnSpPr>
            <a:cxnSpLocks/>
          </p:cNvCxnSpPr>
          <p:nvPr/>
        </p:nvCxnSpPr>
        <p:spPr>
          <a:xfrm>
            <a:off x="940415" y="6449333"/>
            <a:ext cx="7354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/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blipFill>
                <a:blip r:embed="rId4"/>
                <a:stretch>
                  <a:fillRect l="-25000" r="-3611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/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blipFill>
                <a:blip r:embed="rId5"/>
                <a:stretch>
                  <a:fillRect l="-13514" r="-1081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/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blipFill>
                <a:blip r:embed="rId6"/>
                <a:stretch>
                  <a:fillRect l="-27027" r="-1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3609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Important Hyperparameters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Maximum steps: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Step size: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learning_rate_init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2" name="Picture 6" descr="Gradient Descent Optimization &amp;amp; Challenges - PRIMO.ai">
            <a:extLst>
              <a:ext uri="{FF2B5EF4-FFF2-40B4-BE49-F238E27FC236}">
                <a16:creationId xmlns:a16="http://schemas.microsoft.com/office/drawing/2014/main" id="{9FE908BD-5B15-5258-52CE-59CAE30CE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99" y="2968697"/>
            <a:ext cx="6995886" cy="352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DFA5FB8-9C5F-2097-7BD6-E9B97F49323C}"/>
              </a:ext>
            </a:extLst>
          </p:cNvPr>
          <p:cNvCxnSpPr/>
          <p:nvPr/>
        </p:nvCxnSpPr>
        <p:spPr>
          <a:xfrm flipV="1">
            <a:off x="940415" y="2925155"/>
            <a:ext cx="0" cy="352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2212263-CC13-40C9-4B19-386EFFC63928}"/>
              </a:ext>
            </a:extLst>
          </p:cNvPr>
          <p:cNvCxnSpPr>
            <a:cxnSpLocks/>
          </p:cNvCxnSpPr>
          <p:nvPr/>
        </p:nvCxnSpPr>
        <p:spPr>
          <a:xfrm>
            <a:off x="940415" y="6449333"/>
            <a:ext cx="73544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/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04DFD-C9EF-282B-7769-6D6D4505A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7" y="6082071"/>
                <a:ext cx="457200" cy="553998"/>
              </a:xfrm>
              <a:prstGeom prst="rect">
                <a:avLst/>
              </a:prstGeom>
              <a:blipFill>
                <a:blip r:embed="rId4"/>
                <a:stretch>
                  <a:fillRect l="-25000" r="-36111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/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95F783-94EA-0D57-41C4-8585851A03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44" y="2691698"/>
                <a:ext cx="457200" cy="553998"/>
              </a:xfrm>
              <a:prstGeom prst="rect">
                <a:avLst/>
              </a:prstGeom>
              <a:blipFill>
                <a:blip r:embed="rId5"/>
                <a:stretch>
                  <a:fillRect l="-13514" r="-1081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/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424470F-A9CB-D405-22E0-08F98D04D0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7482" y="3291053"/>
                <a:ext cx="457200" cy="553998"/>
              </a:xfrm>
              <a:prstGeom prst="rect">
                <a:avLst/>
              </a:prstGeom>
              <a:blipFill>
                <a:blip r:embed="rId6"/>
                <a:stretch>
                  <a:fillRect l="-27027" r="-110811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447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B8B51-647E-748B-DD16-1302951D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9" y="3840773"/>
            <a:ext cx="3603761" cy="21060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BE4D88-7D33-7B2E-023F-782494157C18}"/>
              </a:ext>
            </a:extLst>
          </p:cNvPr>
          <p:cNvGrpSpPr/>
          <p:nvPr/>
        </p:nvGrpSpPr>
        <p:grpSpPr>
          <a:xfrm>
            <a:off x="5323840" y="3018389"/>
            <a:ext cx="3116468" cy="3571816"/>
            <a:chOff x="5323840" y="3018389"/>
            <a:chExt cx="3116468" cy="35718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DA0AB-C711-05C9-48B4-4E40BC7C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17" r="-1"/>
            <a:stretch/>
          </p:blipFill>
          <p:spPr>
            <a:xfrm>
              <a:off x="5323840" y="3018389"/>
              <a:ext cx="3116468" cy="35718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76C05D-AB4D-6F0E-6C90-1CD8C55FB0DC}"/>
                </a:ext>
              </a:extLst>
            </p:cNvPr>
            <p:cNvSpPr/>
            <p:nvPr/>
          </p:nvSpPr>
          <p:spPr>
            <a:xfrm>
              <a:off x="5349240" y="5628640"/>
              <a:ext cx="314960" cy="1320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5B45FF-8EDF-CC41-60DA-092C770CA14B}"/>
                </a:ext>
              </a:extLst>
            </p:cNvPr>
            <p:cNvSpPr/>
            <p:nvPr/>
          </p:nvSpPr>
          <p:spPr>
            <a:xfrm>
              <a:off x="5664200" y="5718173"/>
              <a:ext cx="203200" cy="2286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712B12-9C08-86FE-4303-FD702136374F}"/>
              </a:ext>
            </a:extLst>
          </p:cNvPr>
          <p:cNvCxnSpPr/>
          <p:nvPr/>
        </p:nvCxnSpPr>
        <p:spPr>
          <a:xfrm>
            <a:off x="3644900" y="5461000"/>
            <a:ext cx="2222500" cy="299720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7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Types of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Perceptrons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Simplest NN architecture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Forms the foundation of modern neural networks.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Fast and efficient for linearly separable data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338D8-4C77-A69F-3FA5-9301D68D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698"/>
          <a:stretch/>
        </p:blipFill>
        <p:spPr>
          <a:xfrm>
            <a:off x="623904" y="3375761"/>
            <a:ext cx="6194339" cy="31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4BF148D-7221-EAAA-BC5D-AA3B13189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7983270-6894-6C0F-45AA-B594A4E3F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B005AD-6195-9EA1-B8CC-7FB3C46D9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(fully connected neurons)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input layer: </a:t>
            </a:r>
            <a:r>
              <a:rPr lang="en-US" dirty="0"/>
              <a:t>represents the values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output layer: </a:t>
            </a:r>
            <a:r>
              <a:rPr lang="en-US" dirty="0"/>
              <a:t>predictions for the response variable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Hidden layers: </a:t>
            </a:r>
            <a:r>
              <a:rPr lang="en-US" dirty="0"/>
              <a:t>any layer between the input and the output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E8F7-8918-1D3B-7091-A697C689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7323"/>
            <a:ext cx="6130949" cy="28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Convolutional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Input layer: </a:t>
            </a:r>
            <a:r>
              <a:rPr lang="en-US" dirty="0"/>
              <a:t>represents generally pixels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Convolutional layers: </a:t>
            </a:r>
            <a:r>
              <a:rPr lang="en-US" dirty="0"/>
              <a:t>meant to better obtain characteristics of pictures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Pooling layers: </a:t>
            </a:r>
            <a:r>
              <a:rPr lang="en-US" dirty="0"/>
              <a:t>used to reduce dimensions and combine pixels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Dense Layers: </a:t>
            </a:r>
            <a:r>
              <a:rPr lang="en-US" dirty="0"/>
              <a:t>Fully connected neurons with hidden layers</a:t>
            </a:r>
          </a:p>
        </p:txBody>
      </p:sp>
      <p:pic>
        <p:nvPicPr>
          <p:cNvPr id="2" name="Picture 4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7A846867-B08B-AD39-2CAF-E7A3AF55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614860"/>
            <a:ext cx="5117808" cy="28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5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16707</TotalTime>
  <Words>1439</Words>
  <Application>Microsoft Macintosh PowerPoint</Application>
  <PresentationFormat>Widescreen</PresentationFormat>
  <Paragraphs>197</Paragraphs>
  <Slides>42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2" baseType="lpstr">
      <vt:lpstr>.AppleSystemUIFont</vt:lpstr>
      <vt:lpstr>Cambria Math</vt:lpstr>
      <vt:lpstr>Wingdings</vt:lpstr>
      <vt:lpstr>Roboto</vt:lpstr>
      <vt:lpstr>Courier New</vt:lpstr>
      <vt:lpstr>Lato</vt:lpstr>
      <vt:lpstr>Roboto Slab</vt:lpstr>
      <vt:lpstr>Lato Light</vt:lpstr>
      <vt:lpstr>Arial</vt:lpstr>
      <vt:lpstr>Office Theme</vt:lpstr>
      <vt:lpstr>Module 7</vt:lpstr>
      <vt:lpstr>Neural Networks</vt:lpstr>
      <vt:lpstr>Neural Networks</vt:lpstr>
      <vt:lpstr>NNs Learn Non-Linear Surfaces  </vt:lpstr>
      <vt:lpstr>NNs Learn Non-Linear Surfaces  </vt:lpstr>
      <vt:lpstr>Types of Neural Networks</vt:lpstr>
      <vt:lpstr>Perceptrons</vt:lpstr>
      <vt:lpstr>Multi-Layer Perceptron</vt:lpstr>
      <vt:lpstr>Convolutional Neural Networks</vt:lpstr>
      <vt:lpstr>Recurrent Neural Networks</vt:lpstr>
      <vt:lpstr>AutoEncoder Neural Networks</vt:lpstr>
      <vt:lpstr>AutoEncoder Neural Networks</vt:lpstr>
      <vt:lpstr>AutoEncoder Neural Networks</vt:lpstr>
      <vt:lpstr>Generative Adversarial Networks</vt:lpstr>
      <vt:lpstr>Generative Adversarial Networks</vt:lpstr>
      <vt:lpstr>Multi-Attention NNs</vt:lpstr>
      <vt:lpstr>Multi-Layer Perceptrons (MLPs)</vt:lpstr>
      <vt:lpstr>Neurons</vt:lpstr>
      <vt:lpstr>The Input Layer</vt:lpstr>
      <vt:lpstr>The Output Layer (# of Neurons)</vt:lpstr>
      <vt:lpstr>The Output Layer (# of Neurons)</vt:lpstr>
      <vt:lpstr>Hidden Layers (# of Neurons)</vt:lpstr>
      <vt:lpstr>Python</vt:lpstr>
      <vt:lpstr>Neurons (units)</vt:lpstr>
      <vt:lpstr>Neurons Calculations (∑ and f)</vt:lpstr>
      <vt:lpstr>The ∑ of the input signals</vt:lpstr>
      <vt:lpstr>The ∑ of the input signals</vt:lpstr>
      <vt:lpstr>The Activation Function f</vt:lpstr>
      <vt:lpstr>The Activation Function f</vt:lpstr>
      <vt:lpstr>The Activation Function f</vt:lpstr>
      <vt:lpstr>The Activation Function f</vt:lpstr>
      <vt:lpstr>Neurons Calculations (∑ and f)</vt:lpstr>
      <vt:lpstr>Hyperparameter</vt:lpstr>
      <vt:lpstr>Python</vt:lpstr>
      <vt:lpstr>Calculating the number of parameters</vt:lpstr>
      <vt:lpstr>Calculating the number of parameters</vt:lpstr>
      <vt:lpstr>Calculating the number of parameters</vt:lpstr>
      <vt:lpstr>Calculating the number of parameters</vt:lpstr>
      <vt:lpstr>Python</vt:lpstr>
      <vt:lpstr>Backpropagation</vt:lpstr>
      <vt:lpstr>Backpropagation</vt:lpstr>
      <vt:lpstr>Important Hyperparameters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192</cp:revision>
  <dcterms:modified xsi:type="dcterms:W3CDTF">2024-11-18T22:11:07Z</dcterms:modified>
</cp:coreProperties>
</file>